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F732C-0E03-49A5-8CBD-D56A43A04AF5}" type="datetimeFigureOut">
              <a:rPr lang="nl-NL" smtClean="0"/>
              <a:pPr/>
              <a:t>13-3-2017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EBF7-3707-45C0-8227-A4000E1B0C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F732C-0E03-49A5-8CBD-D56A43A04AF5}" type="datetimeFigureOut">
              <a:rPr lang="nl-NL" smtClean="0"/>
              <a:pPr/>
              <a:t>13-3-2017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EBF7-3707-45C0-8227-A4000E1B0C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F732C-0E03-49A5-8CBD-D56A43A04AF5}" type="datetimeFigureOut">
              <a:rPr lang="nl-NL" smtClean="0"/>
              <a:pPr/>
              <a:t>13-3-2017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EBF7-3707-45C0-8227-A4000E1B0C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F732C-0E03-49A5-8CBD-D56A43A04AF5}" type="datetimeFigureOut">
              <a:rPr lang="nl-NL" smtClean="0"/>
              <a:pPr/>
              <a:t>13-3-2017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EBF7-3707-45C0-8227-A4000E1B0C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F732C-0E03-49A5-8CBD-D56A43A04AF5}" type="datetimeFigureOut">
              <a:rPr lang="nl-NL" smtClean="0"/>
              <a:pPr/>
              <a:t>13-3-2017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EBF7-3707-45C0-8227-A4000E1B0C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F732C-0E03-49A5-8CBD-D56A43A04AF5}" type="datetimeFigureOut">
              <a:rPr lang="nl-NL" smtClean="0"/>
              <a:pPr/>
              <a:t>13-3-2017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EBF7-3707-45C0-8227-A4000E1B0C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F732C-0E03-49A5-8CBD-D56A43A04AF5}" type="datetimeFigureOut">
              <a:rPr lang="nl-NL" smtClean="0"/>
              <a:pPr/>
              <a:t>13-3-2017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EBF7-3707-45C0-8227-A4000E1B0C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F732C-0E03-49A5-8CBD-D56A43A04AF5}" type="datetimeFigureOut">
              <a:rPr lang="nl-NL" smtClean="0"/>
              <a:pPr/>
              <a:t>13-3-2017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EBF7-3707-45C0-8227-A4000E1B0C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F732C-0E03-49A5-8CBD-D56A43A04AF5}" type="datetimeFigureOut">
              <a:rPr lang="nl-NL" smtClean="0"/>
              <a:pPr/>
              <a:t>13-3-2017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EBF7-3707-45C0-8227-A4000E1B0C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F732C-0E03-49A5-8CBD-D56A43A04AF5}" type="datetimeFigureOut">
              <a:rPr lang="nl-NL" smtClean="0"/>
              <a:pPr/>
              <a:t>13-3-2017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EBF7-3707-45C0-8227-A4000E1B0C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F732C-0E03-49A5-8CBD-D56A43A04AF5}" type="datetimeFigureOut">
              <a:rPr lang="nl-NL" smtClean="0"/>
              <a:pPr/>
              <a:t>13-3-2017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EBF7-3707-45C0-8227-A4000E1B0C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F732C-0E03-49A5-8CBD-D56A43A04AF5}" type="datetimeFigureOut">
              <a:rPr lang="nl-NL" smtClean="0"/>
              <a:pPr/>
              <a:t>13-3-2017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6EBF7-3707-45C0-8227-A4000E1B0C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656183"/>
          </a:xfrm>
        </p:spPr>
        <p:txBody>
          <a:bodyPr/>
          <a:lstStyle/>
          <a:p>
            <a:r>
              <a:rPr lang="nl-NL" dirty="0" err="1" smtClean="0"/>
              <a:t>Theorieen</a:t>
            </a:r>
            <a:r>
              <a:rPr lang="nl-NL" dirty="0" smtClean="0"/>
              <a:t> over criminaliteit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95536" y="1916832"/>
            <a:ext cx="8568952" cy="432048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nl-NL" sz="2000" dirty="0" err="1" smtClean="0"/>
              <a:t>Sociobiologische</a:t>
            </a:r>
            <a:r>
              <a:rPr lang="nl-NL" sz="2000" dirty="0" smtClean="0"/>
              <a:t> theorie</a:t>
            </a:r>
          </a:p>
          <a:p>
            <a:pPr algn="l"/>
            <a:endParaRPr lang="nl-NL" sz="2000" dirty="0"/>
          </a:p>
          <a:p>
            <a:pPr algn="l"/>
            <a:r>
              <a:rPr lang="nl-NL" sz="2000" dirty="0" smtClean="0"/>
              <a:t>Aangeleerd gedrag theorie</a:t>
            </a:r>
          </a:p>
          <a:p>
            <a:pPr algn="l"/>
            <a:endParaRPr lang="nl-NL" sz="2000" dirty="0"/>
          </a:p>
          <a:p>
            <a:pPr algn="l"/>
            <a:r>
              <a:rPr lang="nl-NL" sz="2000" dirty="0" smtClean="0"/>
              <a:t>Gelegenheidstheorie</a:t>
            </a:r>
          </a:p>
          <a:p>
            <a:pPr algn="l"/>
            <a:endParaRPr lang="nl-NL" sz="2000" dirty="0"/>
          </a:p>
          <a:p>
            <a:pPr algn="l"/>
            <a:r>
              <a:rPr lang="nl-NL" sz="2000" dirty="0" smtClean="0"/>
              <a:t>Anomietheorie</a:t>
            </a:r>
          </a:p>
          <a:p>
            <a:pPr algn="l"/>
            <a:endParaRPr lang="nl-NL" sz="2000" dirty="0"/>
          </a:p>
          <a:p>
            <a:pPr algn="l"/>
            <a:r>
              <a:rPr lang="nl-NL" sz="2000" dirty="0" err="1" smtClean="0"/>
              <a:t>Etiketteringstheorie</a:t>
            </a:r>
            <a:endParaRPr lang="nl-NL" sz="2000" dirty="0" smtClean="0"/>
          </a:p>
          <a:p>
            <a:pPr algn="l"/>
            <a:endParaRPr lang="nl-NL" sz="2000" dirty="0"/>
          </a:p>
          <a:p>
            <a:pPr algn="l"/>
            <a:r>
              <a:rPr lang="nl-NL" sz="2000" dirty="0" err="1" smtClean="0"/>
              <a:t>Bindings</a:t>
            </a:r>
            <a:r>
              <a:rPr lang="nl-NL" sz="2000" dirty="0" smtClean="0"/>
              <a:t>- of integratietheorie</a:t>
            </a:r>
          </a:p>
          <a:p>
            <a:pPr algn="l"/>
            <a:endParaRPr lang="nl-NL" sz="2000" dirty="0"/>
          </a:p>
          <a:p>
            <a:pPr algn="l"/>
            <a:r>
              <a:rPr lang="nl-NL" sz="2000" dirty="0" err="1" smtClean="0"/>
              <a:t>Socialecontroletheorie</a:t>
            </a:r>
            <a:endParaRPr lang="nl-NL" sz="2000" dirty="0" smtClean="0"/>
          </a:p>
          <a:p>
            <a:pPr algn="l"/>
            <a:endParaRPr lang="nl-N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Aangeleerd gedrag theorie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2400" dirty="0" smtClean="0"/>
              <a:t>Criminelen verschillen niet wezenlijk van andere mensen;</a:t>
            </a:r>
          </a:p>
          <a:p>
            <a:endParaRPr lang="nl-NL" sz="2400" dirty="0"/>
          </a:p>
          <a:p>
            <a:r>
              <a:rPr lang="nl-NL" sz="2400" dirty="0" smtClean="0"/>
              <a:t>Criminelen hebben dezelfde persoonlijkheidskenmerken en levensdoelen als alle andere mensen;</a:t>
            </a:r>
          </a:p>
          <a:p>
            <a:endParaRPr lang="nl-NL" sz="2400" dirty="0"/>
          </a:p>
          <a:p>
            <a:r>
              <a:rPr lang="nl-NL" sz="2400" dirty="0" smtClean="0"/>
              <a:t>Criminelen hebben alleen het verkeerde gedrag aangeleerd om die doelen te bereiken.</a:t>
            </a:r>
          </a:p>
          <a:p>
            <a:endParaRPr lang="nl-NL" sz="2400" dirty="0"/>
          </a:p>
          <a:p>
            <a:pPr>
              <a:buNone/>
            </a:pPr>
            <a:r>
              <a:rPr lang="nl-NL" sz="2400" dirty="0" smtClean="0"/>
              <a:t>Kritiek op de theorie:</a:t>
            </a:r>
          </a:p>
          <a:p>
            <a:r>
              <a:rPr lang="nl-NL" sz="2400" dirty="0" smtClean="0"/>
              <a:t>Waar begint crimineel gedrag?</a:t>
            </a:r>
          </a:p>
          <a:p>
            <a:r>
              <a:rPr lang="nl-NL" sz="2400" dirty="0" smtClean="0"/>
              <a:t>Waar komen veranderingen en nieuwe ontwikkelingen in de misdaad, zoals creditcardfraude of computercriminaliteit, vandaan?</a:t>
            </a:r>
          </a:p>
          <a:p>
            <a:endParaRPr lang="nl-NL" sz="2400" dirty="0" smtClean="0"/>
          </a:p>
          <a:p>
            <a:endParaRPr lang="nl-NL" sz="2400" dirty="0"/>
          </a:p>
          <a:p>
            <a:endParaRPr lang="nl-NL" sz="2400" dirty="0" smtClean="0"/>
          </a:p>
          <a:p>
            <a:endParaRPr lang="nl-NL" dirty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Gelegenheidstheorie/ </a:t>
            </a:r>
            <a:r>
              <a:rPr lang="nl-NL" smtClean="0"/>
              <a:t>Rationele keuzetheorie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sz="2000" dirty="0" smtClean="0"/>
              <a:t>Ieder individu kiest voor zichzelf de meest gunstige optie;</a:t>
            </a:r>
          </a:p>
          <a:p>
            <a:endParaRPr lang="nl-NL" sz="2000" dirty="0"/>
          </a:p>
          <a:p>
            <a:r>
              <a:rPr lang="nl-NL" sz="2000" dirty="0" smtClean="0"/>
              <a:t>De mens is een rationeel denkend wezen en weegt kosten en baten tegen elkaar af; (- juist- ook criminelen)</a:t>
            </a:r>
          </a:p>
          <a:p>
            <a:endParaRPr lang="nl-NL" sz="2000" dirty="0"/>
          </a:p>
          <a:p>
            <a:r>
              <a:rPr lang="nl-NL" sz="2000" dirty="0" smtClean="0"/>
              <a:t>“het niveau van criminaliteit wordt bepaald door de aanwezigheid van </a:t>
            </a:r>
            <a:r>
              <a:rPr lang="nl-NL" sz="2000" dirty="0" err="1" smtClean="0"/>
              <a:t>potentiele</a:t>
            </a:r>
            <a:r>
              <a:rPr lang="nl-NL" sz="2000" dirty="0" smtClean="0"/>
              <a:t> daders, de aanwezigheid van geschikte doelwitten en de afwezigheid van voldoende sociale bewaking. </a:t>
            </a:r>
          </a:p>
          <a:p>
            <a:endParaRPr lang="nl-NL" sz="2000" dirty="0"/>
          </a:p>
          <a:p>
            <a:pPr>
              <a:buNone/>
            </a:pPr>
            <a:r>
              <a:rPr lang="nl-NL" sz="2000" dirty="0" smtClean="0"/>
              <a:t>       De </a:t>
            </a:r>
            <a:r>
              <a:rPr lang="nl-NL" sz="2000" smtClean="0"/>
              <a:t>gelegenheid maakt  </a:t>
            </a:r>
            <a:r>
              <a:rPr lang="nl-NL" sz="2000" dirty="0" smtClean="0"/>
              <a:t>de dief!</a:t>
            </a:r>
            <a:endParaRPr lang="nl-NL" sz="2000" dirty="0"/>
          </a:p>
          <a:p>
            <a:endParaRPr lang="nl-NL" sz="2000" dirty="0" smtClean="0"/>
          </a:p>
          <a:p>
            <a:endParaRPr lang="nl-NL" sz="2400" dirty="0" smtClean="0"/>
          </a:p>
          <a:p>
            <a:endParaRPr lang="nl-NL" sz="2400" dirty="0"/>
          </a:p>
          <a:p>
            <a:endParaRPr lang="nl-NL" sz="2400" dirty="0" smtClean="0"/>
          </a:p>
          <a:p>
            <a:endParaRPr lang="nl-NL" sz="2400" dirty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Anomietheorie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sz="2000" dirty="0" smtClean="0"/>
          </a:p>
          <a:p>
            <a:r>
              <a:rPr lang="nl-NL" sz="2000" dirty="0" smtClean="0"/>
              <a:t>Maatschappelijke ongelijkheid is de verklaring voor criminaliteit;</a:t>
            </a:r>
          </a:p>
          <a:p>
            <a:endParaRPr lang="nl-NL" sz="2000" dirty="0"/>
          </a:p>
          <a:p>
            <a:r>
              <a:rPr lang="nl-NL" sz="2000" dirty="0" smtClean="0"/>
              <a:t>Iedereen in de westerse samenleving wil zo hoog mogelijk op de maatschappelijke ladder komen;</a:t>
            </a:r>
          </a:p>
          <a:p>
            <a:endParaRPr lang="nl-NL" sz="2000" dirty="0"/>
          </a:p>
          <a:p>
            <a:r>
              <a:rPr lang="nl-NL" sz="2000" dirty="0" smtClean="0"/>
              <a:t>De mensen die hun levensdoelen niet op legitieme/ legale wijze kunnen realiseren verkiezen de niet -legitieme/ strafbare weg</a:t>
            </a:r>
            <a:endParaRPr lang="nl-N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Etiketteringstheorie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000" dirty="0" err="1" smtClean="0"/>
              <a:t>Etiketteringstheorie</a:t>
            </a:r>
            <a:r>
              <a:rPr lang="nl-NL" sz="2000" dirty="0" smtClean="0"/>
              <a:t> ook wel </a:t>
            </a:r>
            <a:r>
              <a:rPr lang="nl-NL" sz="2000" dirty="0" err="1" smtClean="0"/>
              <a:t>stigmatiseringstheorie</a:t>
            </a:r>
            <a:r>
              <a:rPr lang="nl-NL" sz="2000" dirty="0" smtClean="0"/>
              <a:t>; </a:t>
            </a:r>
          </a:p>
          <a:p>
            <a:endParaRPr lang="nl-NL" sz="2000" dirty="0" smtClean="0"/>
          </a:p>
          <a:p>
            <a:pPr>
              <a:buNone/>
            </a:pPr>
            <a:endParaRPr lang="nl-NL" sz="2000" dirty="0"/>
          </a:p>
          <a:p>
            <a:r>
              <a:rPr lang="nl-NL" sz="2000" dirty="0" smtClean="0"/>
              <a:t>De sociale afkeuring van een crimineel lijkt het gevolg van het eerder gepleegde strafbare gedrag; de </a:t>
            </a:r>
            <a:r>
              <a:rPr lang="nl-NL" sz="2000" dirty="0" err="1" smtClean="0"/>
              <a:t>etiketteringstheorie</a:t>
            </a:r>
            <a:r>
              <a:rPr lang="nl-NL" sz="2000" dirty="0" smtClean="0"/>
              <a:t> draait dat om;</a:t>
            </a:r>
          </a:p>
          <a:p>
            <a:endParaRPr lang="nl-NL" sz="2000" dirty="0"/>
          </a:p>
          <a:p>
            <a:r>
              <a:rPr lang="nl-NL" sz="2000" dirty="0" smtClean="0"/>
              <a:t>De sociale afwijzing van mensen is DE oorzaak van crimineel gedrag door criminelen;</a:t>
            </a:r>
          </a:p>
          <a:p>
            <a:endParaRPr lang="nl-NL" sz="2000" dirty="0"/>
          </a:p>
          <a:p>
            <a:r>
              <a:rPr lang="nl-NL" sz="2000" dirty="0" smtClean="0"/>
              <a:t>Mensen die het etiket crimineel opgeplakt krijgen gaan zich daarnaar gedragen. </a:t>
            </a:r>
          </a:p>
          <a:p>
            <a:endParaRPr lang="nl-NL" sz="2000" dirty="0"/>
          </a:p>
          <a:p>
            <a:r>
              <a:rPr lang="nl-NL" sz="2000" dirty="0" smtClean="0"/>
              <a:t>Bestraffing van criminaliteit heeft eerder meer dan minder afwijkend gedrag tot gevolg. </a:t>
            </a:r>
          </a:p>
          <a:p>
            <a:endParaRPr lang="nl-NL" sz="2000" dirty="0"/>
          </a:p>
          <a:p>
            <a:endParaRPr lang="nl-NL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Bindings</a:t>
            </a:r>
            <a:r>
              <a:rPr lang="nl-NL" dirty="0" smtClean="0"/>
              <a:t>- of integratietheorie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buNone/>
            </a:pPr>
            <a:endParaRPr lang="nl-NL" sz="2000" dirty="0" smtClean="0"/>
          </a:p>
          <a:p>
            <a:r>
              <a:rPr lang="nl-NL" sz="1800" dirty="0" smtClean="0"/>
              <a:t>Deze theorie verklaart waarom mensen GEEN strafbare feiten plegen;</a:t>
            </a:r>
          </a:p>
          <a:p>
            <a:endParaRPr lang="nl-NL" sz="1800" dirty="0"/>
          </a:p>
          <a:p>
            <a:r>
              <a:rPr lang="nl-NL" sz="1800" dirty="0" smtClean="0"/>
              <a:t>De meeste mensen gedragen zich volgens de wet omdat zij voldoende binding (sociale relaties) hebben in de samenleving.</a:t>
            </a:r>
          </a:p>
          <a:p>
            <a:endParaRPr lang="nl-NL" sz="1800" dirty="0"/>
          </a:p>
          <a:p>
            <a:r>
              <a:rPr lang="nl-NL" sz="1800" dirty="0" smtClean="0"/>
              <a:t>Burgers zetten die sociale relaties niet op het spel.</a:t>
            </a:r>
          </a:p>
          <a:p>
            <a:endParaRPr lang="nl-NL" sz="1800" dirty="0"/>
          </a:p>
          <a:p>
            <a:pPr>
              <a:buNone/>
            </a:pPr>
            <a:r>
              <a:rPr lang="nl-NL" sz="1800" dirty="0" smtClean="0"/>
              <a:t>Sociale relaties : </a:t>
            </a:r>
          </a:p>
          <a:p>
            <a:pPr>
              <a:buNone/>
            </a:pPr>
            <a:r>
              <a:rPr lang="nl-NL" sz="1800" dirty="0"/>
              <a:t> </a:t>
            </a:r>
            <a:r>
              <a:rPr lang="nl-NL" sz="1800" dirty="0" smtClean="0"/>
              <a:t>     directe omgeving:familie, vrienden, buren, school,  etc.</a:t>
            </a:r>
          </a:p>
          <a:p>
            <a:pPr>
              <a:buNone/>
            </a:pPr>
            <a:r>
              <a:rPr lang="nl-NL" sz="1800" dirty="0" smtClean="0"/>
              <a:t>      maatschappelijk niveau: werkkring, algemeen zelfrespect.</a:t>
            </a:r>
          </a:p>
          <a:p>
            <a:pPr>
              <a:buNone/>
            </a:pPr>
            <a:endParaRPr lang="nl-NL" sz="1800" dirty="0"/>
          </a:p>
          <a:p>
            <a:pPr>
              <a:buNone/>
            </a:pPr>
            <a:r>
              <a:rPr lang="nl-NL" sz="1800" dirty="0" smtClean="0"/>
              <a:t>Criminaliteit kan worden teruggedrongen door het herstellen van bindingen!</a:t>
            </a:r>
            <a:endParaRPr lang="nl-NL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Sociale controle theorie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/>
          </a:bodyPr>
          <a:lstStyle/>
          <a:p>
            <a:endParaRPr lang="nl-NL" sz="2000" dirty="0" smtClean="0"/>
          </a:p>
          <a:p>
            <a:r>
              <a:rPr lang="nl-NL" sz="2000" dirty="0" smtClean="0"/>
              <a:t>Deze theorie hecht veel belang aan de waarde van (dreiging van ) sancties;</a:t>
            </a:r>
          </a:p>
          <a:p>
            <a:endParaRPr lang="nl-NL" sz="2000" dirty="0"/>
          </a:p>
          <a:p>
            <a:r>
              <a:rPr lang="nl-NL" sz="2000" dirty="0" smtClean="0"/>
              <a:t>Zowel:</a:t>
            </a:r>
          </a:p>
          <a:p>
            <a:pPr>
              <a:buNone/>
            </a:pPr>
            <a:r>
              <a:rPr lang="nl-NL" sz="2000" dirty="0"/>
              <a:t> </a:t>
            </a:r>
            <a:r>
              <a:rPr lang="nl-NL" sz="2000" dirty="0" smtClean="0"/>
              <a:t>     formele straffen en berispingen: politie en justitie</a:t>
            </a:r>
          </a:p>
          <a:p>
            <a:pPr>
              <a:buNone/>
            </a:pPr>
            <a:r>
              <a:rPr lang="nl-NL" sz="2000" dirty="0"/>
              <a:t> </a:t>
            </a:r>
            <a:r>
              <a:rPr lang="nl-NL" sz="2000" dirty="0" smtClean="0"/>
              <a:t>     informele straffen: ouders, school, vereniging etc.</a:t>
            </a:r>
          </a:p>
          <a:p>
            <a:pPr>
              <a:buNone/>
            </a:pPr>
            <a:endParaRPr lang="nl-NL" sz="2000" dirty="0"/>
          </a:p>
          <a:p>
            <a:r>
              <a:rPr lang="nl-NL" sz="2000" dirty="0" smtClean="0"/>
              <a:t>Hoe minder de informele sociale controle en hoe slechter de relaties met de ouders, des te meer kans op crimineel gedrag. </a:t>
            </a:r>
          </a:p>
          <a:p>
            <a:endParaRPr lang="nl-NL" sz="2000" dirty="0"/>
          </a:p>
          <a:p>
            <a:pPr>
              <a:buNone/>
            </a:pPr>
            <a:r>
              <a:rPr lang="nl-NL" sz="2000" dirty="0" smtClean="0"/>
              <a:t>Verschil met bindingstheorie:</a:t>
            </a:r>
          </a:p>
          <a:p>
            <a:r>
              <a:rPr lang="nl-NL" sz="2000" dirty="0" smtClean="0"/>
              <a:t>De SC- theorie legt de nadruk op de GEVOLGEN van de slechte bindingen,</a:t>
            </a:r>
          </a:p>
          <a:p>
            <a:pPr>
              <a:buNone/>
            </a:pPr>
            <a:r>
              <a:rPr lang="nl-NL" sz="2000" dirty="0"/>
              <a:t> </a:t>
            </a:r>
            <a:r>
              <a:rPr lang="nl-NL" sz="2000" dirty="0" smtClean="0"/>
              <a:t>     de BT legt de nadruk op de slechte relaties of bindingen zelf. </a:t>
            </a:r>
            <a:endParaRPr lang="nl-NL" sz="2000" dirty="0"/>
          </a:p>
          <a:p>
            <a:endParaRPr lang="nl-NL" sz="2000" dirty="0" smtClean="0"/>
          </a:p>
          <a:p>
            <a:endParaRPr lang="nl-NL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Welke theorie is de beste?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437</Words>
  <Application>Microsoft Office PowerPoint</Application>
  <PresentationFormat>Diavoorstelling (4:3)</PresentationFormat>
  <Paragraphs>85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Office-thema</vt:lpstr>
      <vt:lpstr>Theorieen over criminaliteit</vt:lpstr>
      <vt:lpstr>Aangeleerd gedrag theorie </vt:lpstr>
      <vt:lpstr>Gelegenheidstheorie/ Rationele keuzetheorie</vt:lpstr>
      <vt:lpstr>Anomietheorie</vt:lpstr>
      <vt:lpstr>Etiketteringstheorie</vt:lpstr>
      <vt:lpstr>Bindings- of integratietheorie</vt:lpstr>
      <vt:lpstr>Sociale controle theorie</vt:lpstr>
      <vt:lpstr>Welke theorie is de beste?</vt:lpstr>
    </vt:vector>
  </TitlesOfParts>
  <Company>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Theorieen over criminaliteit</dc:title>
  <dc:creator>ftm</dc:creator>
  <cp:lastModifiedBy>Daniel Fluitsma</cp:lastModifiedBy>
  <cp:revision>12</cp:revision>
  <dcterms:created xsi:type="dcterms:W3CDTF">2010-12-13T13:08:03Z</dcterms:created>
  <dcterms:modified xsi:type="dcterms:W3CDTF">2017-03-13T13:45:58Z</dcterms:modified>
</cp:coreProperties>
</file>